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Montserrat Classic Bold" charset="1" panose="00000800000000000000"/>
      <p:regular r:id="rId30"/>
    </p:embeddedFont>
    <p:embeddedFont>
      <p:font typeface="Montserrat Bold" charset="1" panose="00000800000000000000"/>
      <p:regular r:id="rId31"/>
    </p:embeddedFont>
    <p:embeddedFont>
      <p:font typeface="Montserrat Classic" charset="1" panose="00000500000000000000"/>
      <p:regular r:id="rId32"/>
    </p:embeddedFont>
    <p:embeddedFont>
      <p:font typeface="Canva Sans Bold" charset="1" panose="020B0803030501040103"/>
      <p:regular r:id="rId33"/>
    </p:embeddedFont>
    <p:embeddedFont>
      <p:font typeface="Canva Sans" charset="1" panose="020B0503030501040103"/>
      <p:regular r:id="rId34"/>
    </p:embeddedFont>
    <p:embeddedFont>
      <p:font typeface="Montserrat" charset="1" panose="00000500000000000000"/>
      <p:regular r:id="rId35"/>
    </p:embeddedFont>
    <p:embeddedFont>
      <p:font typeface="Montserrat Italics" charset="1" panose="0000050000000000000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54368" y="2705199"/>
            <a:ext cx="5469649" cy="5469649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4404629"/>
            <a:ext cx="16230600" cy="1833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2"/>
              </a:lnSpc>
            </a:pPr>
            <a:r>
              <a:rPr lang="en-US" b="true" sz="560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PART 3:</a:t>
            </a:r>
          </a:p>
          <a:p>
            <a:pPr algn="ctr">
              <a:lnSpc>
                <a:spcPts val="7282"/>
              </a:lnSpc>
            </a:pPr>
            <a:r>
              <a:rPr lang="en-US" b="true" sz="560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CONVERSATIONAL RECOMMENDER SYSTEM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931565" y="6769676"/>
            <a:ext cx="8424870" cy="1019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b="true" sz="2999" spc="14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Nguyễn Ngọc Song Thương - 2252803</a:t>
            </a:r>
          </a:p>
          <a:p>
            <a:pPr algn="ctr">
              <a:lnSpc>
                <a:spcPts val="4199"/>
              </a:lnSpc>
            </a:pPr>
            <a:r>
              <a:rPr lang="en-US" b="true" sz="2999" spc="14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Nguyễn Lê Vân Tú - 2252881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50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3271" y="248141"/>
            <a:ext cx="1561119" cy="1561119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F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799029" y="698878"/>
            <a:ext cx="12689941" cy="1428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</a:pPr>
            <a:r>
              <a:rPr lang="en-US" b="true" sz="50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TGREDIAL</a:t>
            </a:r>
          </a:p>
          <a:p>
            <a:pPr algn="ctr">
              <a:lnSpc>
                <a:spcPts val="516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BENCHMARK SOLUTION: TOPIC PREDICTION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161202" y="5428257"/>
            <a:ext cx="665256" cy="1765583"/>
            <a:chOff x="0" y="0"/>
            <a:chExt cx="175212" cy="4650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5212" cy="465010"/>
            </a:xfrm>
            <a:custGeom>
              <a:avLst/>
              <a:gdLst/>
              <a:ahLst/>
              <a:cxnLst/>
              <a:rect r="r" b="b" t="t" l="l"/>
              <a:pathLst>
                <a:path h="465010" w="175212">
                  <a:moveTo>
                    <a:pt x="0" y="0"/>
                  </a:moveTo>
                  <a:lnTo>
                    <a:pt x="175212" y="0"/>
                  </a:lnTo>
                  <a:lnTo>
                    <a:pt x="175212" y="465010"/>
                  </a:lnTo>
                  <a:lnTo>
                    <a:pt x="0" y="465010"/>
                  </a:lnTo>
                  <a:close/>
                </a:path>
              </a:pathLst>
            </a:custGeom>
            <a:solidFill>
              <a:srgbClr val="BDDD9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5212" cy="50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722051" y="3483319"/>
            <a:ext cx="1279057" cy="923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CONV-BERT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447836" y="5844334"/>
            <a:ext cx="1798966" cy="923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TOPIC-BERT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173907" y="3006723"/>
            <a:ext cx="1388049" cy="1886621"/>
            <a:chOff x="0" y="0"/>
            <a:chExt cx="387220" cy="5263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7220" cy="526306"/>
            </a:xfrm>
            <a:custGeom>
              <a:avLst/>
              <a:gdLst/>
              <a:ahLst/>
              <a:cxnLst/>
              <a:rect r="r" b="b" t="t" l="l"/>
              <a:pathLst>
                <a:path h="526306" w="387220">
                  <a:moveTo>
                    <a:pt x="193610" y="0"/>
                  </a:moveTo>
                  <a:lnTo>
                    <a:pt x="193610" y="0"/>
                  </a:lnTo>
                  <a:cubicBezTo>
                    <a:pt x="244959" y="0"/>
                    <a:pt x="294204" y="20398"/>
                    <a:pt x="330513" y="56707"/>
                  </a:cubicBezTo>
                  <a:cubicBezTo>
                    <a:pt x="366822" y="93016"/>
                    <a:pt x="387220" y="142262"/>
                    <a:pt x="387220" y="193610"/>
                  </a:cubicBezTo>
                  <a:lnTo>
                    <a:pt x="387220" y="332696"/>
                  </a:lnTo>
                  <a:cubicBezTo>
                    <a:pt x="387220" y="439624"/>
                    <a:pt x="300538" y="526306"/>
                    <a:pt x="193610" y="526306"/>
                  </a:cubicBezTo>
                  <a:lnTo>
                    <a:pt x="193610" y="526306"/>
                  </a:lnTo>
                  <a:cubicBezTo>
                    <a:pt x="86682" y="526306"/>
                    <a:pt x="0" y="439624"/>
                    <a:pt x="0" y="332696"/>
                  </a:cubicBezTo>
                  <a:lnTo>
                    <a:pt x="0" y="193610"/>
                  </a:lnTo>
                  <a:cubicBezTo>
                    <a:pt x="0" y="86682"/>
                    <a:pt x="86682" y="0"/>
                    <a:pt x="193610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87220" cy="564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Historical utterance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561956" y="3950034"/>
            <a:ext cx="116009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5" id="15"/>
          <p:cNvSpPr/>
          <p:nvPr/>
        </p:nvSpPr>
        <p:spPr>
          <a:xfrm>
            <a:off x="6001108" y="3950034"/>
            <a:ext cx="116009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6" id="16"/>
          <p:cNvGrpSpPr/>
          <p:nvPr/>
        </p:nvGrpSpPr>
        <p:grpSpPr>
          <a:xfrm rot="0">
            <a:off x="2235320" y="5401494"/>
            <a:ext cx="1326636" cy="1819109"/>
            <a:chOff x="0" y="0"/>
            <a:chExt cx="1620863" cy="222256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620863" cy="2222560"/>
            </a:xfrm>
            <a:custGeom>
              <a:avLst/>
              <a:gdLst/>
              <a:ahLst/>
              <a:cxnLst/>
              <a:rect r="r" b="b" t="t" l="l"/>
              <a:pathLst>
                <a:path h="2222560" w="1620863">
                  <a:moveTo>
                    <a:pt x="151730" y="0"/>
                  </a:moveTo>
                  <a:lnTo>
                    <a:pt x="1469134" y="0"/>
                  </a:lnTo>
                  <a:cubicBezTo>
                    <a:pt x="1509375" y="0"/>
                    <a:pt x="1547968" y="15986"/>
                    <a:pt x="1576423" y="44441"/>
                  </a:cubicBezTo>
                  <a:cubicBezTo>
                    <a:pt x="1604878" y="72895"/>
                    <a:pt x="1620863" y="111488"/>
                    <a:pt x="1620863" y="151730"/>
                  </a:cubicBezTo>
                  <a:lnTo>
                    <a:pt x="1620863" y="2070830"/>
                  </a:lnTo>
                  <a:cubicBezTo>
                    <a:pt x="1620863" y="2111071"/>
                    <a:pt x="1604878" y="2149664"/>
                    <a:pt x="1576423" y="2178119"/>
                  </a:cubicBezTo>
                  <a:cubicBezTo>
                    <a:pt x="1547968" y="2206574"/>
                    <a:pt x="1509375" y="2222560"/>
                    <a:pt x="1469134" y="2222560"/>
                  </a:cubicBezTo>
                  <a:lnTo>
                    <a:pt x="151730" y="2222560"/>
                  </a:lnTo>
                  <a:cubicBezTo>
                    <a:pt x="67932" y="2222560"/>
                    <a:pt x="0" y="2154628"/>
                    <a:pt x="0" y="2070830"/>
                  </a:cubicBezTo>
                  <a:lnTo>
                    <a:pt x="0" y="151730"/>
                  </a:lnTo>
                  <a:cubicBezTo>
                    <a:pt x="0" y="111488"/>
                    <a:pt x="15986" y="72895"/>
                    <a:pt x="44441" y="44441"/>
                  </a:cubicBezTo>
                  <a:cubicBezTo>
                    <a:pt x="72895" y="15986"/>
                    <a:pt x="111488" y="0"/>
                    <a:pt x="151730" y="0"/>
                  </a:cubicBezTo>
                  <a:close/>
                </a:path>
              </a:pathLst>
            </a:custGeom>
            <a:solidFill>
              <a:srgbClr val="EEFFE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620863" cy="22606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Historical topic sequence</a:t>
              </a:r>
            </a:p>
          </p:txBody>
        </p:sp>
      </p:grpSp>
      <p:sp>
        <p:nvSpPr>
          <p:cNvPr name="AutoShape 19" id="19"/>
          <p:cNvSpPr/>
          <p:nvPr/>
        </p:nvSpPr>
        <p:spPr>
          <a:xfrm>
            <a:off x="3561956" y="6311049"/>
            <a:ext cx="88588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0" id="20"/>
          <p:cNvSpPr/>
          <p:nvPr/>
        </p:nvSpPr>
        <p:spPr>
          <a:xfrm>
            <a:off x="6246802" y="6311049"/>
            <a:ext cx="9144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1" id="21"/>
          <p:cNvSpPr txBox="true"/>
          <p:nvPr/>
        </p:nvSpPr>
        <p:spPr>
          <a:xfrm rot="0">
            <a:off x="9413802" y="6040654"/>
            <a:ext cx="1459645" cy="531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8"/>
              </a:lnSpc>
              <a:spcBef>
                <a:spcPct val="0"/>
              </a:spcBef>
            </a:pPr>
            <a:r>
              <a:rPr lang="en-US" sz="3423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MLP</a:t>
            </a:r>
          </a:p>
        </p:txBody>
      </p:sp>
      <p:sp>
        <p:nvSpPr>
          <p:cNvPr name="AutoShape 22" id="22"/>
          <p:cNvSpPr/>
          <p:nvPr/>
        </p:nvSpPr>
        <p:spPr>
          <a:xfrm>
            <a:off x="7826459" y="3950034"/>
            <a:ext cx="2061141" cy="210014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23" id="23"/>
          <p:cNvGrpSpPr/>
          <p:nvPr/>
        </p:nvGrpSpPr>
        <p:grpSpPr>
          <a:xfrm rot="0">
            <a:off x="11521147" y="5428257"/>
            <a:ext cx="665256" cy="1765583"/>
            <a:chOff x="0" y="0"/>
            <a:chExt cx="175212" cy="46501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75212" cy="465010"/>
            </a:xfrm>
            <a:custGeom>
              <a:avLst/>
              <a:gdLst/>
              <a:ahLst/>
              <a:cxnLst/>
              <a:rect r="r" b="b" t="t" l="l"/>
              <a:pathLst>
                <a:path h="465010" w="175212">
                  <a:moveTo>
                    <a:pt x="0" y="0"/>
                  </a:moveTo>
                  <a:lnTo>
                    <a:pt x="175212" y="0"/>
                  </a:lnTo>
                  <a:lnTo>
                    <a:pt x="175212" y="465010"/>
                  </a:lnTo>
                  <a:lnTo>
                    <a:pt x="0" y="465010"/>
                  </a:lnTo>
                  <a:close/>
                </a:path>
              </a:pathLst>
            </a:custGeom>
            <a:solidFill>
              <a:srgbClr val="F6DEA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75212" cy="50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6" id="26"/>
          <p:cNvSpPr/>
          <p:nvPr/>
        </p:nvSpPr>
        <p:spPr>
          <a:xfrm>
            <a:off x="10873447" y="6311049"/>
            <a:ext cx="6477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7" id="27"/>
          <p:cNvSpPr txBox="true"/>
          <p:nvPr/>
        </p:nvSpPr>
        <p:spPr>
          <a:xfrm rot="0">
            <a:off x="10610746" y="7392927"/>
            <a:ext cx="2486058" cy="727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11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topic representation</a:t>
            </a:r>
          </a:p>
        </p:txBody>
      </p:sp>
      <p:sp>
        <p:nvSpPr>
          <p:cNvPr name="AutoShape 28" id="28"/>
          <p:cNvSpPr/>
          <p:nvPr/>
        </p:nvSpPr>
        <p:spPr>
          <a:xfrm>
            <a:off x="12186403" y="6311049"/>
            <a:ext cx="123587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9" id="29"/>
          <p:cNvSpPr txBox="true"/>
          <p:nvPr/>
        </p:nvSpPr>
        <p:spPr>
          <a:xfrm rot="0">
            <a:off x="13422280" y="5651170"/>
            <a:ext cx="3139240" cy="1272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5"/>
              </a:lnSpc>
            </a:pPr>
            <a:r>
              <a:rPr lang="en-US" sz="241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Similarity scoring and ranking with topic embeddings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2235320" y="7667785"/>
            <a:ext cx="1326636" cy="1819109"/>
            <a:chOff x="0" y="0"/>
            <a:chExt cx="1620863" cy="222256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620863" cy="2222560"/>
            </a:xfrm>
            <a:custGeom>
              <a:avLst/>
              <a:gdLst/>
              <a:ahLst/>
              <a:cxnLst/>
              <a:rect r="r" b="b" t="t" l="l"/>
              <a:pathLst>
                <a:path h="2222560" w="1620863">
                  <a:moveTo>
                    <a:pt x="151730" y="0"/>
                  </a:moveTo>
                  <a:lnTo>
                    <a:pt x="1469134" y="0"/>
                  </a:lnTo>
                  <a:cubicBezTo>
                    <a:pt x="1509375" y="0"/>
                    <a:pt x="1547968" y="15986"/>
                    <a:pt x="1576423" y="44441"/>
                  </a:cubicBezTo>
                  <a:cubicBezTo>
                    <a:pt x="1604878" y="72895"/>
                    <a:pt x="1620863" y="111488"/>
                    <a:pt x="1620863" y="151730"/>
                  </a:cubicBezTo>
                  <a:lnTo>
                    <a:pt x="1620863" y="2070830"/>
                  </a:lnTo>
                  <a:cubicBezTo>
                    <a:pt x="1620863" y="2111071"/>
                    <a:pt x="1604878" y="2149664"/>
                    <a:pt x="1576423" y="2178119"/>
                  </a:cubicBezTo>
                  <a:cubicBezTo>
                    <a:pt x="1547968" y="2206574"/>
                    <a:pt x="1509375" y="2222560"/>
                    <a:pt x="1469134" y="2222560"/>
                  </a:cubicBezTo>
                  <a:lnTo>
                    <a:pt x="151730" y="2222560"/>
                  </a:lnTo>
                  <a:cubicBezTo>
                    <a:pt x="67932" y="2222560"/>
                    <a:pt x="0" y="2154628"/>
                    <a:pt x="0" y="2070830"/>
                  </a:cubicBezTo>
                  <a:lnTo>
                    <a:pt x="0" y="151730"/>
                  </a:lnTo>
                  <a:cubicBezTo>
                    <a:pt x="0" y="111488"/>
                    <a:pt x="15986" y="72895"/>
                    <a:pt x="44441" y="44441"/>
                  </a:cubicBezTo>
                  <a:cubicBezTo>
                    <a:pt x="72895" y="15986"/>
                    <a:pt x="111488" y="0"/>
                    <a:pt x="151730" y="0"/>
                  </a:cubicBezTo>
                  <a:close/>
                </a:path>
              </a:pathLst>
            </a:custGeom>
            <a:solidFill>
              <a:srgbClr val="E9F6F3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1620863" cy="22606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User profile</a:t>
              </a: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4447836" y="8110625"/>
            <a:ext cx="1798966" cy="923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PROFILE-BERT</a:t>
            </a:r>
          </a:p>
        </p:txBody>
      </p:sp>
      <p:sp>
        <p:nvSpPr>
          <p:cNvPr name="AutoShape 34" id="34"/>
          <p:cNvSpPr/>
          <p:nvPr/>
        </p:nvSpPr>
        <p:spPr>
          <a:xfrm>
            <a:off x="3561956" y="8577340"/>
            <a:ext cx="88588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5" id="35"/>
          <p:cNvGrpSpPr/>
          <p:nvPr/>
        </p:nvGrpSpPr>
        <p:grpSpPr>
          <a:xfrm rot="0">
            <a:off x="7161202" y="7694549"/>
            <a:ext cx="665256" cy="1765583"/>
            <a:chOff x="0" y="0"/>
            <a:chExt cx="175212" cy="46501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75212" cy="465010"/>
            </a:xfrm>
            <a:custGeom>
              <a:avLst/>
              <a:gdLst/>
              <a:ahLst/>
              <a:cxnLst/>
              <a:rect r="r" b="b" t="t" l="l"/>
              <a:pathLst>
                <a:path h="465010" w="175212">
                  <a:moveTo>
                    <a:pt x="0" y="0"/>
                  </a:moveTo>
                  <a:lnTo>
                    <a:pt x="175212" y="0"/>
                  </a:lnTo>
                  <a:lnTo>
                    <a:pt x="175212" y="465010"/>
                  </a:lnTo>
                  <a:lnTo>
                    <a:pt x="0" y="465010"/>
                  </a:lnTo>
                  <a:close/>
                </a:path>
              </a:pathLst>
            </a:custGeom>
            <a:solidFill>
              <a:srgbClr val="72ADF5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75212" cy="50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7161202" y="3067242"/>
            <a:ext cx="665256" cy="1765583"/>
            <a:chOff x="0" y="0"/>
            <a:chExt cx="175212" cy="46501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75212" cy="465010"/>
            </a:xfrm>
            <a:custGeom>
              <a:avLst/>
              <a:gdLst/>
              <a:ahLst/>
              <a:cxnLst/>
              <a:rect r="r" b="b" t="t" l="l"/>
              <a:pathLst>
                <a:path h="465010" w="175212">
                  <a:moveTo>
                    <a:pt x="0" y="0"/>
                  </a:moveTo>
                  <a:lnTo>
                    <a:pt x="175212" y="0"/>
                  </a:lnTo>
                  <a:lnTo>
                    <a:pt x="175212" y="465010"/>
                  </a:lnTo>
                  <a:lnTo>
                    <a:pt x="0" y="465010"/>
                  </a:lnTo>
                  <a:close/>
                </a:path>
              </a:pathLst>
            </a:custGeom>
            <a:solidFill>
              <a:srgbClr val="F99872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75212" cy="50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41" id="41"/>
          <p:cNvSpPr/>
          <p:nvPr/>
        </p:nvSpPr>
        <p:spPr>
          <a:xfrm flipV="true">
            <a:off x="6246802" y="8577340"/>
            <a:ext cx="9144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42" id="42"/>
          <p:cNvSpPr/>
          <p:nvPr/>
        </p:nvSpPr>
        <p:spPr>
          <a:xfrm>
            <a:off x="7826459" y="6311049"/>
            <a:ext cx="158734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43" id="43"/>
          <p:cNvSpPr/>
          <p:nvPr/>
        </p:nvSpPr>
        <p:spPr>
          <a:xfrm flipV="true">
            <a:off x="7826459" y="6571919"/>
            <a:ext cx="1943668" cy="2005422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44" id="44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59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3271" y="248141"/>
            <a:ext cx="1561119" cy="1561119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F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262754" y="615948"/>
            <a:ext cx="13762491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</a:pPr>
            <a:r>
              <a:rPr lang="en-US" b="true" sz="50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TGREDIAL</a:t>
            </a:r>
          </a:p>
          <a:p>
            <a:pPr algn="ctr">
              <a:lnSpc>
                <a:spcPts val="516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BENCHMARK SOLUTION: RESPOND GENERATION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50427" y="4572931"/>
            <a:ext cx="204340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CONCATENATE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262754" y="5039645"/>
            <a:ext cx="1388049" cy="1886621"/>
            <a:chOff x="0" y="0"/>
            <a:chExt cx="387220" cy="52630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7220" cy="526306"/>
            </a:xfrm>
            <a:custGeom>
              <a:avLst/>
              <a:gdLst/>
              <a:ahLst/>
              <a:cxnLst/>
              <a:rect r="r" b="b" t="t" l="l"/>
              <a:pathLst>
                <a:path h="526306" w="387220">
                  <a:moveTo>
                    <a:pt x="193610" y="0"/>
                  </a:moveTo>
                  <a:lnTo>
                    <a:pt x="193610" y="0"/>
                  </a:lnTo>
                  <a:cubicBezTo>
                    <a:pt x="244959" y="0"/>
                    <a:pt x="294204" y="20398"/>
                    <a:pt x="330513" y="56707"/>
                  </a:cubicBezTo>
                  <a:cubicBezTo>
                    <a:pt x="366822" y="93016"/>
                    <a:pt x="387220" y="142262"/>
                    <a:pt x="387220" y="193610"/>
                  </a:cubicBezTo>
                  <a:lnTo>
                    <a:pt x="387220" y="332696"/>
                  </a:lnTo>
                  <a:cubicBezTo>
                    <a:pt x="387220" y="439624"/>
                    <a:pt x="300538" y="526306"/>
                    <a:pt x="193610" y="526306"/>
                  </a:cubicBezTo>
                  <a:lnTo>
                    <a:pt x="193610" y="526306"/>
                  </a:lnTo>
                  <a:cubicBezTo>
                    <a:pt x="86682" y="526306"/>
                    <a:pt x="0" y="439624"/>
                    <a:pt x="0" y="332696"/>
                  </a:cubicBezTo>
                  <a:lnTo>
                    <a:pt x="0" y="193610"/>
                  </a:lnTo>
                  <a:cubicBezTo>
                    <a:pt x="0" y="86682"/>
                    <a:pt x="86682" y="0"/>
                    <a:pt x="193610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87220" cy="564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Historical utterance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 flipV="true">
            <a:off x="3650803" y="5304018"/>
            <a:ext cx="1799623" cy="67893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1" id="11"/>
          <p:cNvSpPr/>
          <p:nvPr/>
        </p:nvSpPr>
        <p:spPr>
          <a:xfrm flipV="true">
            <a:off x="7493830" y="5039645"/>
            <a:ext cx="780559" cy="1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2" id="12"/>
          <p:cNvSpPr/>
          <p:nvPr/>
        </p:nvSpPr>
        <p:spPr>
          <a:xfrm flipV="true">
            <a:off x="9051005" y="5002722"/>
            <a:ext cx="948948" cy="1904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3" id="13"/>
          <p:cNvGrpSpPr/>
          <p:nvPr/>
        </p:nvGrpSpPr>
        <p:grpSpPr>
          <a:xfrm rot="0">
            <a:off x="8274390" y="4156854"/>
            <a:ext cx="665256" cy="1765583"/>
            <a:chOff x="0" y="0"/>
            <a:chExt cx="175212" cy="4650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5212" cy="465010"/>
            </a:xfrm>
            <a:custGeom>
              <a:avLst/>
              <a:gdLst/>
              <a:ahLst/>
              <a:cxnLst/>
              <a:rect r="r" b="b" t="t" l="l"/>
              <a:pathLst>
                <a:path h="465010" w="175212">
                  <a:moveTo>
                    <a:pt x="0" y="0"/>
                  </a:moveTo>
                  <a:lnTo>
                    <a:pt x="175212" y="0"/>
                  </a:lnTo>
                  <a:lnTo>
                    <a:pt x="175212" y="465010"/>
                  </a:lnTo>
                  <a:lnTo>
                    <a:pt x="0" y="465010"/>
                  </a:lnTo>
                  <a:close/>
                </a:path>
              </a:pathLst>
            </a:custGeom>
            <a:solidFill>
              <a:srgbClr val="FFCC7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75212" cy="50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60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147755" y="2772861"/>
            <a:ext cx="1618047" cy="1819109"/>
            <a:chOff x="0" y="0"/>
            <a:chExt cx="1976905" cy="222256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76905" cy="2222560"/>
            </a:xfrm>
            <a:custGeom>
              <a:avLst/>
              <a:gdLst/>
              <a:ahLst/>
              <a:cxnLst/>
              <a:rect r="r" b="b" t="t" l="l"/>
              <a:pathLst>
                <a:path h="2222560" w="1976905">
                  <a:moveTo>
                    <a:pt x="124403" y="0"/>
                  </a:moveTo>
                  <a:lnTo>
                    <a:pt x="1852502" y="0"/>
                  </a:lnTo>
                  <a:cubicBezTo>
                    <a:pt x="1885496" y="0"/>
                    <a:pt x="1917138" y="13107"/>
                    <a:pt x="1940468" y="36437"/>
                  </a:cubicBezTo>
                  <a:cubicBezTo>
                    <a:pt x="1963798" y="59767"/>
                    <a:pt x="1976905" y="91409"/>
                    <a:pt x="1976905" y="124403"/>
                  </a:cubicBezTo>
                  <a:lnTo>
                    <a:pt x="1976905" y="2098157"/>
                  </a:lnTo>
                  <a:cubicBezTo>
                    <a:pt x="1976905" y="2131150"/>
                    <a:pt x="1963798" y="2162793"/>
                    <a:pt x="1940468" y="2186123"/>
                  </a:cubicBezTo>
                  <a:cubicBezTo>
                    <a:pt x="1917138" y="2209453"/>
                    <a:pt x="1885496" y="2222560"/>
                    <a:pt x="1852502" y="2222560"/>
                  </a:cubicBezTo>
                  <a:lnTo>
                    <a:pt x="124403" y="2222560"/>
                  </a:lnTo>
                  <a:cubicBezTo>
                    <a:pt x="91409" y="2222560"/>
                    <a:pt x="59767" y="2209453"/>
                    <a:pt x="36437" y="2186123"/>
                  </a:cubicBezTo>
                  <a:cubicBezTo>
                    <a:pt x="13107" y="2162793"/>
                    <a:pt x="0" y="2131150"/>
                    <a:pt x="0" y="2098157"/>
                  </a:cubicBezTo>
                  <a:lnTo>
                    <a:pt x="0" y="124403"/>
                  </a:lnTo>
                  <a:cubicBezTo>
                    <a:pt x="0" y="91409"/>
                    <a:pt x="13107" y="59767"/>
                    <a:pt x="36437" y="36437"/>
                  </a:cubicBezTo>
                  <a:cubicBezTo>
                    <a:pt x="59767" y="13107"/>
                    <a:pt x="91409" y="0"/>
                    <a:pt x="124403" y="0"/>
                  </a:cubicBezTo>
                  <a:close/>
                </a:path>
              </a:pathLst>
            </a:custGeom>
            <a:solidFill>
              <a:srgbClr val="EEFFE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976905" cy="22606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Predicted topic</a:t>
              </a:r>
            </a:p>
          </p:txBody>
        </p:sp>
      </p:grpSp>
      <p:sp>
        <p:nvSpPr>
          <p:cNvPr name="AutoShape 20" id="20"/>
          <p:cNvSpPr/>
          <p:nvPr/>
        </p:nvSpPr>
        <p:spPr>
          <a:xfrm>
            <a:off x="3765803" y="3682416"/>
            <a:ext cx="1664610" cy="123495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21" id="21"/>
          <p:cNvGrpSpPr/>
          <p:nvPr/>
        </p:nvGrpSpPr>
        <p:grpSpPr>
          <a:xfrm rot="0">
            <a:off x="13581838" y="4138978"/>
            <a:ext cx="665256" cy="1765583"/>
            <a:chOff x="0" y="0"/>
            <a:chExt cx="175212" cy="46501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75212" cy="465010"/>
            </a:xfrm>
            <a:custGeom>
              <a:avLst/>
              <a:gdLst/>
              <a:ahLst/>
              <a:cxnLst/>
              <a:rect r="r" b="b" t="t" l="l"/>
              <a:pathLst>
                <a:path h="465010" w="175212">
                  <a:moveTo>
                    <a:pt x="0" y="0"/>
                  </a:moveTo>
                  <a:lnTo>
                    <a:pt x="175212" y="0"/>
                  </a:lnTo>
                  <a:lnTo>
                    <a:pt x="175212" y="465010"/>
                  </a:lnTo>
                  <a:lnTo>
                    <a:pt x="0" y="465010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75212" cy="50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4" id="24"/>
          <p:cNvSpPr/>
          <p:nvPr/>
        </p:nvSpPr>
        <p:spPr>
          <a:xfrm flipV="true">
            <a:off x="12463642" y="5002722"/>
            <a:ext cx="1013421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5" id="25"/>
          <p:cNvSpPr txBox="true"/>
          <p:nvPr/>
        </p:nvSpPr>
        <p:spPr>
          <a:xfrm rot="0">
            <a:off x="9999952" y="4764597"/>
            <a:ext cx="2463690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GPT-2 [6]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469892" y="7282458"/>
            <a:ext cx="204340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CONCATENATE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912516" y="7670777"/>
            <a:ext cx="2088526" cy="1886621"/>
            <a:chOff x="0" y="0"/>
            <a:chExt cx="582630" cy="52630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82630" cy="526306"/>
            </a:xfrm>
            <a:custGeom>
              <a:avLst/>
              <a:gdLst/>
              <a:ahLst/>
              <a:cxnLst/>
              <a:rect r="r" b="b" t="t" l="l"/>
              <a:pathLst>
                <a:path h="526306" w="582630">
                  <a:moveTo>
                    <a:pt x="148275" y="0"/>
                  </a:moveTo>
                  <a:lnTo>
                    <a:pt x="434355" y="0"/>
                  </a:lnTo>
                  <a:cubicBezTo>
                    <a:pt x="473680" y="0"/>
                    <a:pt x="511395" y="15622"/>
                    <a:pt x="539202" y="43429"/>
                  </a:cubicBezTo>
                  <a:cubicBezTo>
                    <a:pt x="567009" y="71236"/>
                    <a:pt x="582630" y="108950"/>
                    <a:pt x="582630" y="148275"/>
                  </a:cubicBezTo>
                  <a:lnTo>
                    <a:pt x="582630" y="378030"/>
                  </a:lnTo>
                  <a:cubicBezTo>
                    <a:pt x="582630" y="417355"/>
                    <a:pt x="567009" y="455070"/>
                    <a:pt x="539202" y="482877"/>
                  </a:cubicBezTo>
                  <a:cubicBezTo>
                    <a:pt x="511395" y="510684"/>
                    <a:pt x="473680" y="526306"/>
                    <a:pt x="434355" y="526306"/>
                  </a:cubicBezTo>
                  <a:lnTo>
                    <a:pt x="148275" y="526306"/>
                  </a:lnTo>
                  <a:cubicBezTo>
                    <a:pt x="66385" y="526306"/>
                    <a:pt x="0" y="459921"/>
                    <a:pt x="0" y="378030"/>
                  </a:cubicBezTo>
                  <a:lnTo>
                    <a:pt x="0" y="148275"/>
                  </a:lnTo>
                  <a:cubicBezTo>
                    <a:pt x="0" y="66385"/>
                    <a:pt x="66385" y="0"/>
                    <a:pt x="148275" y="0"/>
                  </a:cubicBezTo>
                  <a:close/>
                </a:path>
              </a:pathLst>
            </a:custGeom>
            <a:solidFill>
              <a:srgbClr val="B0DCF5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582630" cy="5644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Recommended item</a:t>
              </a:r>
            </a:p>
          </p:txBody>
        </p:sp>
      </p:grpSp>
      <p:sp>
        <p:nvSpPr>
          <p:cNvPr name="AutoShape 30" id="30"/>
          <p:cNvSpPr/>
          <p:nvPr/>
        </p:nvSpPr>
        <p:spPr>
          <a:xfrm flipV="true">
            <a:off x="4001042" y="8013545"/>
            <a:ext cx="1468850" cy="60054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1" id="31"/>
          <p:cNvSpPr/>
          <p:nvPr/>
        </p:nvSpPr>
        <p:spPr>
          <a:xfrm flipV="true">
            <a:off x="7513296" y="7749173"/>
            <a:ext cx="780559" cy="1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2" id="32"/>
          <p:cNvSpPr/>
          <p:nvPr/>
        </p:nvSpPr>
        <p:spPr>
          <a:xfrm>
            <a:off x="9070470" y="7731296"/>
            <a:ext cx="137975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3" id="33"/>
          <p:cNvGrpSpPr/>
          <p:nvPr/>
        </p:nvGrpSpPr>
        <p:grpSpPr>
          <a:xfrm rot="0">
            <a:off x="8293855" y="6866381"/>
            <a:ext cx="665256" cy="1765583"/>
            <a:chOff x="0" y="0"/>
            <a:chExt cx="175212" cy="46501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75212" cy="465010"/>
            </a:xfrm>
            <a:custGeom>
              <a:avLst/>
              <a:gdLst/>
              <a:ahLst/>
              <a:cxnLst/>
              <a:rect r="r" b="b" t="t" l="l"/>
              <a:pathLst>
                <a:path h="465010" w="175212">
                  <a:moveTo>
                    <a:pt x="0" y="0"/>
                  </a:moveTo>
                  <a:lnTo>
                    <a:pt x="175212" y="0"/>
                  </a:lnTo>
                  <a:lnTo>
                    <a:pt x="175212" y="465010"/>
                  </a:lnTo>
                  <a:lnTo>
                    <a:pt x="0" y="465010"/>
                  </a:lnTo>
                  <a:close/>
                </a:path>
              </a:pathLst>
            </a:custGeom>
            <a:solidFill>
              <a:srgbClr val="72ADF5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175212" cy="50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3601303" y="6848505"/>
            <a:ext cx="665256" cy="1765583"/>
            <a:chOff x="0" y="0"/>
            <a:chExt cx="175212" cy="46501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75212" cy="465010"/>
            </a:xfrm>
            <a:custGeom>
              <a:avLst/>
              <a:gdLst/>
              <a:ahLst/>
              <a:cxnLst/>
              <a:rect r="r" b="b" t="t" l="l"/>
              <a:pathLst>
                <a:path h="465010" w="175212">
                  <a:moveTo>
                    <a:pt x="0" y="0"/>
                  </a:moveTo>
                  <a:lnTo>
                    <a:pt x="175212" y="0"/>
                  </a:lnTo>
                  <a:lnTo>
                    <a:pt x="175212" y="465010"/>
                  </a:lnTo>
                  <a:lnTo>
                    <a:pt x="0" y="465010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175212" cy="50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39" id="39"/>
          <p:cNvSpPr/>
          <p:nvPr/>
        </p:nvSpPr>
        <p:spPr>
          <a:xfrm>
            <a:off x="12053224" y="7712249"/>
            <a:ext cx="144330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40" id="40"/>
          <p:cNvSpPr txBox="true"/>
          <p:nvPr/>
        </p:nvSpPr>
        <p:spPr>
          <a:xfrm rot="0">
            <a:off x="10210095" y="7474124"/>
            <a:ext cx="204340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GPT-2</a:t>
            </a:r>
          </a:p>
        </p:txBody>
      </p:sp>
      <p:sp>
        <p:nvSpPr>
          <p:cNvPr name="AutoShape 41" id="41"/>
          <p:cNvSpPr/>
          <p:nvPr/>
        </p:nvSpPr>
        <p:spPr>
          <a:xfrm>
            <a:off x="3593795" y="6308789"/>
            <a:ext cx="1864746" cy="123495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80527" y="5133975"/>
            <a:ext cx="12726946" cy="155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EXPERIMENTAL SETUP</a:t>
            </a:r>
          </a:p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AND RESULT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101016" y="2588950"/>
            <a:ext cx="2085968" cy="208596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6F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3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61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09933" y="0"/>
            <a:ext cx="2085968" cy="208596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6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780527" y="1019175"/>
            <a:ext cx="12726946" cy="781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DATASET: TGREDIAL - EXAMPLE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085968"/>
            <a:ext cx="16501055" cy="7239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8"/>
              </a:lnSpc>
              <a:spcBef>
                <a:spcPct val="0"/>
              </a:spcBef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{</a:t>
            </a:r>
            <a:r>
              <a:rPr lang="en-US" b="true" sz="2398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'conv_id</a:t>
            </a: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': 100,</a:t>
            </a:r>
          </a:p>
          <a:p>
            <a:pPr algn="l">
              <a:lnSpc>
                <a:spcPts val="2878"/>
              </a:lnSpc>
              <a:spcBef>
                <a:spcPct val="0"/>
              </a:spcBef>
            </a:pPr>
            <a:r>
              <a:rPr lang="en-US" b="true" sz="2398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'messages</a:t>
            </a: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': [</a:t>
            </a:r>
          </a:p>
          <a:p>
            <a:pPr algn="l">
              <a:lnSpc>
                <a:spcPts val="2878"/>
              </a:lnSpc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{'local_id': 1, 'role': 'Recommender', 'content': 'What are you busy with?'},</a:t>
            </a:r>
          </a:p>
          <a:p>
            <a:pPr algn="l">
              <a:lnSpc>
                <a:spcPts val="2878"/>
              </a:lnSpc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{'local_id': 2, 'role': 'Seeker', 'content': 'I've been very confused recently, because of the ideal that is being eaten away. '},</a:t>
            </a:r>
          </a:p>
          <a:p>
            <a:pPr algn="l">
              <a:lnSpc>
                <a:spcPts val="2878"/>
              </a:lnSpc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{'local_id': 3, 'role': 'Recommender', 'content': 'Yeah, ideals are all dreamy and beautiful, but reality is very skinny. '},</a:t>
            </a:r>
          </a:p>
          <a:p>
            <a:pPr algn="l">
              <a:lnSpc>
                <a:spcPts val="2878"/>
              </a:lnSpc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{'local_id': 4, 'role': 'Seeker', 'content': 'Yes, the dream is too beautiful, just like a fairy tale. '},</a:t>
            </a:r>
          </a:p>
          <a:p>
            <a:pPr algn="l">
              <a:lnSpc>
                <a:spcPts val="2878"/>
              </a:lnSpc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{'local_id': 5, 'role': 'Recommender', 'content': 'I recommend you to watch a movie about fairy tales to relax your mood, for example, you can watch "Enchanted", it's very good, our lives really need fairy tales~'},</a:t>
            </a:r>
          </a:p>
          <a:p>
            <a:pPr algn="l">
              <a:lnSpc>
                <a:spcPts val="2878"/>
              </a:lnSpc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{'local_id': 6, 'role': 'Seeker', 'content': 'Yes, it's more fairy-tale than I thought, hahaha. '}, </a:t>
            </a:r>
          </a:p>
          <a:p>
            <a:pPr algn="l">
              <a:lnSpc>
                <a:spcPts val="2878"/>
              </a:lnSpc>
              <a:spcBef>
                <a:spcPct val="0"/>
              </a:spcBef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...],</a:t>
            </a:r>
          </a:p>
          <a:p>
            <a:pPr algn="l">
              <a:lnSpc>
                <a:spcPts val="2878"/>
              </a:lnSpc>
              <a:spcBef>
                <a:spcPct val="0"/>
              </a:spcBef>
            </a:pPr>
            <a:r>
              <a:rPr lang="en-US" b="true" sz="2398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'goal_path'</a:t>
            </a: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{</a:t>
            </a:r>
          </a:p>
          <a:p>
            <a:pPr algn="l">
              <a:lnSpc>
                <a:spcPts val="2878"/>
              </a:lnSpc>
              <a:spcBef>
                <a:spcPct val="0"/>
              </a:spcBef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2: ['Seeker', 'Talk', 'Ideal'],</a:t>
            </a:r>
          </a:p>
          <a:p>
            <a:pPr algn="l">
              <a:lnSpc>
                <a:spcPts val="2878"/>
              </a:lnSpc>
              <a:spcBef>
                <a:spcPct val="0"/>
              </a:spcBef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3: ['Rec', 'Talk', 'Dream'],</a:t>
            </a:r>
          </a:p>
          <a:p>
            <a:pPr algn="l">
              <a:lnSpc>
                <a:spcPts val="2878"/>
              </a:lnSpc>
              <a:spcBef>
                <a:spcPct val="0"/>
              </a:spcBef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4: ['Seeker', 'Talk', 'Fairy Tale'],</a:t>
            </a:r>
          </a:p>
          <a:p>
            <a:pPr algn="l">
              <a:lnSpc>
                <a:spcPts val="2878"/>
              </a:lnSpc>
              <a:spcBef>
                <a:spcPct val="0"/>
              </a:spcBef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5: ['Rec', 'Request Recommendation', ['Fairy Tale'], 'Recommended Movie', 'Enchanted'],</a:t>
            </a:r>
          </a:p>
          <a:p>
            <a:pPr algn="l">
              <a:lnSpc>
                <a:spcPts val="2878"/>
              </a:lnSpc>
              <a:spcBef>
                <a:spcPct val="0"/>
              </a:spcBef>
            </a:pP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6: ['Seeker', 'Feedback', None],...},</a:t>
            </a:r>
          </a:p>
          <a:p>
            <a:pPr algn="l">
              <a:lnSpc>
                <a:spcPts val="2878"/>
              </a:lnSpc>
              <a:spcBef>
                <a:spcPct val="0"/>
              </a:spcBef>
            </a:pPr>
            <a:r>
              <a:rPr lang="en-US" b="true" sz="2398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'mentionMovies'</a:t>
            </a: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{5: ['1971111', 'Enchanted(0)'],...},</a:t>
            </a:r>
          </a:p>
          <a:p>
            <a:pPr algn="l">
              <a:lnSpc>
                <a:spcPts val="2878"/>
              </a:lnSpc>
              <a:spcBef>
                <a:spcPct val="0"/>
              </a:spcBef>
            </a:pPr>
            <a:r>
              <a:rPr lang="en-US" b="true" sz="2398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'user_id</a:t>
            </a:r>
            <a:r>
              <a:rPr lang="en-US" sz="23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': '1'}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09933" y="0"/>
            <a:ext cx="2085968" cy="208596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6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038374" y="3011714"/>
            <a:ext cx="10211253" cy="4263571"/>
          </a:xfrm>
          <a:custGeom>
            <a:avLst/>
            <a:gdLst/>
            <a:ahLst/>
            <a:cxnLst/>
            <a:rect r="r" b="b" t="t" l="l"/>
            <a:pathLst>
              <a:path h="4263571" w="10211253">
                <a:moveTo>
                  <a:pt x="0" y="0"/>
                </a:moveTo>
                <a:lnTo>
                  <a:pt x="10211252" y="0"/>
                </a:lnTo>
                <a:lnTo>
                  <a:pt x="10211252" y="4263572"/>
                </a:lnTo>
                <a:lnTo>
                  <a:pt x="0" y="42635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80527" y="1019175"/>
            <a:ext cx="12726946" cy="781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DATASET: TGREDIAL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856153" y="7489767"/>
            <a:ext cx="10575695" cy="482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Table 3.2. TGRedial statistics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63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90737" y="193354"/>
            <a:ext cx="1774222" cy="1774222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6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780527" y="841034"/>
            <a:ext cx="12726946" cy="781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CRSLAB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325829" y="2824046"/>
            <a:ext cx="3999163" cy="1302734"/>
            <a:chOff x="0" y="0"/>
            <a:chExt cx="555467" cy="180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55467" cy="180944"/>
            </a:xfrm>
            <a:custGeom>
              <a:avLst/>
              <a:gdLst/>
              <a:ahLst/>
              <a:cxnLst/>
              <a:rect r="r" b="b" t="t" l="l"/>
              <a:pathLst>
                <a:path h="180944" w="555467">
                  <a:moveTo>
                    <a:pt x="48397" y="0"/>
                  </a:moveTo>
                  <a:lnTo>
                    <a:pt x="507070" y="0"/>
                  </a:lnTo>
                  <a:cubicBezTo>
                    <a:pt x="533799" y="0"/>
                    <a:pt x="555467" y="21668"/>
                    <a:pt x="555467" y="48397"/>
                  </a:cubicBezTo>
                  <a:lnTo>
                    <a:pt x="555467" y="132547"/>
                  </a:lnTo>
                  <a:cubicBezTo>
                    <a:pt x="555467" y="159276"/>
                    <a:pt x="533799" y="180944"/>
                    <a:pt x="507070" y="180944"/>
                  </a:cubicBezTo>
                  <a:lnTo>
                    <a:pt x="48397" y="180944"/>
                  </a:lnTo>
                  <a:cubicBezTo>
                    <a:pt x="21668" y="180944"/>
                    <a:pt x="0" y="159276"/>
                    <a:pt x="0" y="132547"/>
                  </a:cubicBezTo>
                  <a:lnTo>
                    <a:pt x="0" y="48397"/>
                  </a:lnTo>
                  <a:cubicBezTo>
                    <a:pt x="0" y="21668"/>
                    <a:pt x="21668" y="0"/>
                    <a:pt x="48397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555467" cy="238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Standalone SASREC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859414" y="2824046"/>
            <a:ext cx="4325754" cy="1302734"/>
            <a:chOff x="0" y="0"/>
            <a:chExt cx="600829" cy="18094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00829" cy="180944"/>
            </a:xfrm>
            <a:custGeom>
              <a:avLst/>
              <a:gdLst/>
              <a:ahLst/>
              <a:cxnLst/>
              <a:rect r="r" b="b" t="t" l="l"/>
              <a:pathLst>
                <a:path h="180944" w="600829">
                  <a:moveTo>
                    <a:pt x="44743" y="0"/>
                  </a:moveTo>
                  <a:lnTo>
                    <a:pt x="556086" y="0"/>
                  </a:lnTo>
                  <a:cubicBezTo>
                    <a:pt x="580797" y="0"/>
                    <a:pt x="600829" y="20032"/>
                    <a:pt x="600829" y="44743"/>
                  </a:cubicBezTo>
                  <a:lnTo>
                    <a:pt x="600829" y="136201"/>
                  </a:lnTo>
                  <a:cubicBezTo>
                    <a:pt x="600829" y="160912"/>
                    <a:pt x="580797" y="180944"/>
                    <a:pt x="556086" y="180944"/>
                  </a:cubicBezTo>
                  <a:lnTo>
                    <a:pt x="44743" y="180944"/>
                  </a:lnTo>
                  <a:cubicBezTo>
                    <a:pt x="20032" y="180944"/>
                    <a:pt x="0" y="160912"/>
                    <a:pt x="0" y="136201"/>
                  </a:cubicBezTo>
                  <a:lnTo>
                    <a:pt x="0" y="44743"/>
                  </a:lnTo>
                  <a:cubicBezTo>
                    <a:pt x="0" y="20032"/>
                    <a:pt x="20032" y="0"/>
                    <a:pt x="44743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00025"/>
              <a:ext cx="600829" cy="3809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951"/>
                </a:lnSpc>
              </a:pPr>
              <a:r>
                <a:rPr lang="en-US" sz="3199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TG-REC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688367" y="2824046"/>
            <a:ext cx="6453775" cy="1302734"/>
            <a:chOff x="0" y="0"/>
            <a:chExt cx="896402" cy="18094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96402" cy="180944"/>
            </a:xfrm>
            <a:custGeom>
              <a:avLst/>
              <a:gdLst/>
              <a:ahLst/>
              <a:cxnLst/>
              <a:rect r="r" b="b" t="t" l="l"/>
              <a:pathLst>
                <a:path h="180944" w="896402">
                  <a:moveTo>
                    <a:pt x="29990" y="0"/>
                  </a:moveTo>
                  <a:lnTo>
                    <a:pt x="866412" y="0"/>
                  </a:lnTo>
                  <a:cubicBezTo>
                    <a:pt x="874366" y="0"/>
                    <a:pt x="881994" y="3160"/>
                    <a:pt x="887618" y="8784"/>
                  </a:cubicBezTo>
                  <a:cubicBezTo>
                    <a:pt x="893242" y="14408"/>
                    <a:pt x="896402" y="22036"/>
                    <a:pt x="896402" y="29990"/>
                  </a:cubicBezTo>
                  <a:lnTo>
                    <a:pt x="896402" y="150954"/>
                  </a:lnTo>
                  <a:cubicBezTo>
                    <a:pt x="896402" y="167517"/>
                    <a:pt x="882975" y="180944"/>
                    <a:pt x="866412" y="180944"/>
                  </a:cubicBezTo>
                  <a:lnTo>
                    <a:pt x="29990" y="180944"/>
                  </a:lnTo>
                  <a:cubicBezTo>
                    <a:pt x="13427" y="180944"/>
                    <a:pt x="0" y="167517"/>
                    <a:pt x="0" y="150954"/>
                  </a:cubicBezTo>
                  <a:lnTo>
                    <a:pt x="0" y="29990"/>
                  </a:lnTo>
                  <a:cubicBezTo>
                    <a:pt x="0" y="13427"/>
                    <a:pt x="13427" y="0"/>
                    <a:pt x="29990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0"/>
              <a:ext cx="896402" cy="276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95"/>
                </a:lnSpc>
              </a:pPr>
              <a:r>
                <a:rPr lang="en-US" sz="3199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TG-REC with </a:t>
              </a:r>
            </a:p>
            <a:p>
              <a:pPr algn="ctr">
                <a:lnSpc>
                  <a:spcPts val="4895"/>
                </a:lnSpc>
              </a:pPr>
              <a:r>
                <a:rPr lang="en-US" sz="3199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pretrained SASREC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191951" y="4373577"/>
            <a:ext cx="4266919" cy="3754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94" indent="-325797" lvl="1">
              <a:lnSpc>
                <a:spcPts val="4738"/>
              </a:lnSpc>
              <a:buFont typeface="Arial"/>
              <a:buChar char="•"/>
            </a:pPr>
            <a:r>
              <a:rPr lang="en-US" sz="30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Learn movie embeddings from User interaction history only</a:t>
            </a:r>
          </a:p>
          <a:p>
            <a:pPr algn="l">
              <a:lnSpc>
                <a:spcPts val="1569"/>
              </a:lnSpc>
            </a:pPr>
          </a:p>
          <a:p>
            <a:pPr algn="l" marL="651594" indent="-325797" lvl="1">
              <a:lnSpc>
                <a:spcPts val="4738"/>
              </a:lnSpc>
              <a:buFont typeface="Arial"/>
              <a:buChar char="•"/>
            </a:pPr>
            <a:r>
              <a:rPr lang="en-US" sz="30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 applicable to CRS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859414" y="4373577"/>
            <a:ext cx="4325754" cy="2963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94" indent="-325797" lvl="1">
              <a:lnSpc>
                <a:spcPts val="4738"/>
              </a:lnSpc>
              <a:buFont typeface="Arial"/>
              <a:buChar char="•"/>
            </a:pPr>
            <a:r>
              <a:rPr lang="en-US" sz="30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Learn movie embeddings from </a:t>
            </a:r>
            <a:r>
              <a:rPr lang="en-US" b="true" sz="301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both</a:t>
            </a:r>
            <a:r>
              <a:rPr lang="en-US" sz="30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user history and ongoing conversation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688367" y="4373577"/>
            <a:ext cx="6453775" cy="435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94" indent="-325797" lvl="1">
              <a:lnSpc>
                <a:spcPts val="4738"/>
              </a:lnSpc>
              <a:buFont typeface="Arial"/>
              <a:buChar char="•"/>
            </a:pPr>
            <a:r>
              <a:rPr lang="en-US" sz="30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Pretrained SASREC learned movie embeddings through user browsing interaction</a:t>
            </a:r>
          </a:p>
          <a:p>
            <a:pPr algn="l">
              <a:lnSpc>
                <a:spcPts val="1569"/>
              </a:lnSpc>
            </a:pPr>
          </a:p>
          <a:p>
            <a:pPr algn="l" marL="651594" indent="-325797" lvl="1">
              <a:lnSpc>
                <a:spcPts val="4738"/>
              </a:lnSpc>
              <a:buFont typeface="Arial"/>
              <a:buChar char="•"/>
            </a:pPr>
            <a:r>
              <a:rPr lang="en-US" b="true" sz="301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Only </a:t>
            </a:r>
            <a:r>
              <a:rPr lang="en-US" b="true" sz="301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MLP layer adapts</a:t>
            </a:r>
            <a:r>
              <a:rPr lang="en-US" sz="30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fuse conversation context with learned movie embeddings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64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09933" y="0"/>
            <a:ext cx="2085968" cy="208596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6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780527" y="1019175"/>
            <a:ext cx="12726946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b="true" sz="50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EVALUATION METRICS</a:t>
            </a:r>
          </a:p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b="true" sz="50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(TOP-K)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906526"/>
            <a:ext cx="16501055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243" indent="-356122" lvl="1">
              <a:lnSpc>
                <a:spcPts val="3958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98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Hit Rate (Hit@k)</a:t>
            </a:r>
            <a:r>
              <a:rPr lang="en-US" sz="32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grouth truth’s presence in the top-k recommended item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65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457709" y="2817591"/>
            <a:ext cx="11372584" cy="2985723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8700" y="5979548"/>
            <a:ext cx="16230600" cy="114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8" indent="-356234" lvl="1">
              <a:lnSpc>
                <a:spcPts val="4619"/>
              </a:lnSpc>
              <a:buFont typeface="Arial"/>
              <a:buChar char="•"/>
            </a:pPr>
            <a:r>
              <a:rPr lang="en-US" b="true" sz="3299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Mean Reciprocal Rank (</a:t>
            </a:r>
            <a:r>
              <a:rPr lang="en-US" b="true" sz="3299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MRR@k): </a:t>
            </a:r>
            <a:r>
              <a:rPr lang="en-US" sz="32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</a:t>
            </a:r>
            <a:r>
              <a:rPr lang="en-US" sz="32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valuate the rank of the first relevant item. The sooner, the better.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364776" y="6536312"/>
            <a:ext cx="7057694" cy="27744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09933" y="0"/>
            <a:ext cx="2085968" cy="208596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6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780527" y="1019175"/>
            <a:ext cx="12726946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EVALUATION METRICS</a:t>
            </a:r>
          </a:p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(TOP-K)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906526"/>
            <a:ext cx="16501055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243" indent="-356122" lvl="1">
              <a:lnSpc>
                <a:spcPts val="3958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98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Normalized Discounted Cumulative Gain (NDCG@k)</a:t>
            </a:r>
            <a:r>
              <a:rPr lang="en-US" sz="329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how good the ranking is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66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176336" y="3569224"/>
            <a:ext cx="7935330" cy="301995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893430" y="5997968"/>
            <a:ext cx="6501138" cy="22135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90737" y="193354"/>
            <a:ext cx="1774222" cy="1774222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6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28700" y="1732104"/>
          <a:ext cx="16316492" cy="4227246"/>
        </p:xfrm>
        <a:graphic>
          <a:graphicData uri="http://schemas.openxmlformats.org/drawingml/2006/table">
            <a:tbl>
              <a:tblPr/>
              <a:tblGrid>
                <a:gridCol w="3506572"/>
                <a:gridCol w="2134987"/>
                <a:gridCol w="2134987"/>
                <a:gridCol w="2134987"/>
                <a:gridCol w="2134987"/>
                <a:gridCol w="2134987"/>
                <a:gridCol w="2134987"/>
              </a:tblGrid>
              <a:tr h="89737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NDCG@1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NDCG@10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NDCG@50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MRR@1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MRR@10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MRR@50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0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 Classic"/>
                          <a:ea typeface="Montserrat Classic"/>
                          <a:cs typeface="Montserrat Classic"/>
                          <a:sym typeface="Montserrat Classic"/>
                        </a:rPr>
                        <a:t>TG-Rec</a:t>
                      </a:r>
                      <a:endParaRPr lang="en-US" sz="1100"/>
                    </a:p>
                    <a:p>
                      <a:pPr algn="ctr">
                        <a:lnSpc>
                          <a:spcPts val="3219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 Classic"/>
                          <a:ea typeface="Montserrat Classic"/>
                          <a:cs typeface="Montserrat Classic"/>
                          <a:sym typeface="Montserrat Classic"/>
                        </a:rPr>
                        <a:t>(Paper)</a:t>
                      </a:r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0.0348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0.0527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0.0240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0.0277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3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 Classic"/>
                          <a:ea typeface="Montserrat Classic"/>
                          <a:cs typeface="Montserrat Classic"/>
                          <a:sym typeface="Montserrat Classic"/>
                        </a:rPr>
                        <a:t>TG-Rec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0.0150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0.0393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0.0644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0.0150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0.0289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0.0338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 Classic"/>
                          <a:ea typeface="Montserrat Classic"/>
                          <a:cs typeface="Montserrat Classic"/>
                          <a:sym typeface="Montserrat Classic"/>
                        </a:rPr>
                        <a:t>TG-Rec w/ pretrained SASREC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0.0203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0.0427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0.0562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0.0203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0.0337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0.0365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2780527" y="633397"/>
            <a:ext cx="12726946" cy="781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RESULT</a:t>
            </a:r>
          </a:p>
        </p:txBody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2444624" y="6276975"/>
          <a:ext cx="13062849" cy="2981325"/>
        </p:xfrm>
        <a:graphic>
          <a:graphicData uri="http://schemas.openxmlformats.org/drawingml/2006/table">
            <a:tbl>
              <a:tblPr/>
              <a:tblGrid>
                <a:gridCol w="3740837"/>
                <a:gridCol w="2341905"/>
                <a:gridCol w="2341905"/>
                <a:gridCol w="2250690"/>
                <a:gridCol w="2387512"/>
              </a:tblGrid>
              <a:tr h="8982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HIT@1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HIT@10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HIT@50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Loss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44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0.0150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0.0740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0.1924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10.15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66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ontserrat Classic"/>
                          <a:ea typeface="Montserrat Classic"/>
                          <a:cs typeface="Montserrat Classic"/>
                          <a:sym typeface="Montserrat Classic"/>
                        </a:rPr>
                        <a:t>TG-Rec w/ pretrained SASREC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0.0203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0.0720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0.1343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12.62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8" id="8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67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80527" y="5133975"/>
            <a:ext cx="12726946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COMPARE WITH EAR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101016" y="2588950"/>
            <a:ext cx="2085968" cy="208596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4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68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10126" y="-212613"/>
            <a:ext cx="9377874" cy="10712225"/>
            <a:chOff x="0" y="0"/>
            <a:chExt cx="2469893" cy="28213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69893" cy="2821327"/>
            </a:xfrm>
            <a:custGeom>
              <a:avLst/>
              <a:gdLst/>
              <a:ahLst/>
              <a:cxnLst/>
              <a:rect r="r" b="b" t="t" l="l"/>
              <a:pathLst>
                <a:path h="2821327" w="2469893">
                  <a:moveTo>
                    <a:pt x="0" y="0"/>
                  </a:moveTo>
                  <a:lnTo>
                    <a:pt x="2469893" y="0"/>
                  </a:lnTo>
                  <a:lnTo>
                    <a:pt x="2469893" y="2821327"/>
                  </a:lnTo>
                  <a:lnTo>
                    <a:pt x="0" y="2821327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69893" cy="2859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01207" y="3630821"/>
            <a:ext cx="5873170" cy="219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80"/>
              </a:lnSpc>
            </a:pPr>
            <a:r>
              <a:rPr lang="en-US" b="true" sz="800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LIST OF CONTENTS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466409" y="3128269"/>
            <a:ext cx="1394026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60435" y="3256856"/>
            <a:ext cx="6398865" cy="742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INTRODUCTION TO CONVERSATIONAL RECOMMENDER SYSTEM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66409" y="4309369"/>
            <a:ext cx="1394026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02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860435" y="4423676"/>
            <a:ext cx="6029586" cy="371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METHODOLOGY:  TGREDIAL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66409" y="5490469"/>
            <a:ext cx="1394026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03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66409" y="6558656"/>
            <a:ext cx="1394026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04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860435" y="6672956"/>
            <a:ext cx="5805510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COMPARE WITH EAR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860435" y="5604776"/>
            <a:ext cx="6029586" cy="742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EXPERIMENTAL SETUP AND RESULTS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466409" y="7625456"/>
            <a:ext cx="1394026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05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860435" y="7739763"/>
            <a:ext cx="5805510" cy="371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CONCLUSION &amp; FUTURE WORKS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09933" y="0"/>
            <a:ext cx="2085968" cy="208596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6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194102" y="2697657"/>
            <a:ext cx="7899796" cy="4720128"/>
          </a:xfrm>
          <a:custGeom>
            <a:avLst/>
            <a:gdLst/>
            <a:ahLst/>
            <a:cxnLst/>
            <a:rect r="r" b="b" t="t" l="l"/>
            <a:pathLst>
              <a:path h="4720128" w="7899796">
                <a:moveTo>
                  <a:pt x="0" y="0"/>
                </a:moveTo>
                <a:lnTo>
                  <a:pt x="7899796" y="0"/>
                </a:lnTo>
                <a:lnTo>
                  <a:pt x="7899796" y="4720129"/>
                </a:lnTo>
                <a:lnTo>
                  <a:pt x="0" y="472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80527" y="1019175"/>
            <a:ext cx="12726946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b="true" sz="50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COMPARE WITH EAR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69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856153" y="7572043"/>
            <a:ext cx="10575695" cy="48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Figure 3.2. Workflow of EAR. [5]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80527" y="5133975"/>
            <a:ext cx="12726946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CONCLUSION AND</a:t>
            </a:r>
          </a:p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FUTURE WORKS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101016" y="2588950"/>
            <a:ext cx="2085968" cy="208596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5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70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29404"/>
            <a:ext cx="2085968" cy="208596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96022" y="1277085"/>
            <a:ext cx="6106056" cy="781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CONCLUSION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6022" y="3247399"/>
            <a:ext cx="6106056" cy="3926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502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Pretrained SASRec boosts TG-Rec efficiency</a:t>
            </a:r>
          </a:p>
          <a:p>
            <a:pPr algn="l">
              <a:lnSpc>
                <a:spcPts val="1569"/>
              </a:lnSpc>
            </a:pPr>
          </a:p>
          <a:p>
            <a:pPr algn="l" marL="690881" indent="-345440" lvl="1">
              <a:lnSpc>
                <a:spcPts val="502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Leveraging </a:t>
            </a:r>
            <a:r>
              <a:rPr lang="en-US" b="true" sz="32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prior knowledge</a:t>
            </a: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beneficial for CRS.</a:t>
            </a:r>
          </a:p>
          <a:p>
            <a:pPr algn="l">
              <a:lnSpc>
                <a:spcPts val="5024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9144000" y="629404"/>
            <a:ext cx="2085968" cy="2085968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737913" y="1277085"/>
            <a:ext cx="6106056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FUTURE WORKS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103292" y="3247399"/>
            <a:ext cx="9564204" cy="4364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502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Leverage </a:t>
            </a:r>
            <a:r>
              <a:rPr lang="en-US" b="true" sz="32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LLMs</a:t>
            </a: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language understanding in CRS</a:t>
            </a:r>
          </a:p>
          <a:p>
            <a:pPr algn="l" marL="690881" indent="-345440" lvl="1">
              <a:lnSpc>
                <a:spcPts val="5024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Shift to </a:t>
            </a:r>
            <a:r>
              <a:rPr lang="en-US" b="true" sz="32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one-time training</a:t>
            </a: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the whole system instead of training separate modules.</a:t>
            </a:r>
          </a:p>
          <a:p>
            <a:pPr algn="l" marL="690881" indent="-345440" lvl="1">
              <a:lnSpc>
                <a:spcPts val="5024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Guided conversation</a:t>
            </a:r>
            <a:r>
              <a:rPr lang="en-US" sz="3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Gradually lead users to relevant product suggestions.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71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33397"/>
            <a:ext cx="6106056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REFERENCES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492377"/>
            <a:ext cx="16665498" cy="799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96567" indent="-248284" lvl="1">
              <a:lnSpc>
                <a:spcPts val="3035"/>
              </a:lnSpc>
              <a:buAutoNum type="arabicPeriod" startAt="1"/>
            </a:pP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Kun Zhou et al. “</a:t>
            </a:r>
            <a:r>
              <a:rPr lang="en-US" b="true" sz="2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Towards Topic-Guided Conversational Recommender System</a:t>
            </a: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”. In: Proceedings of the 28th International Conference on Com-putational Linguistics. Ed. by Donia Scott, Nuria Bel, and Chengqing Zong. Barcelona, Spain (Online): International Committee on Computational Linguistics, Dec. 2020, pp. 4128–4139.</a:t>
            </a: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Access:</a:t>
            </a:r>
            <a:r>
              <a:rPr lang="en-US" sz="2299">
                <a:solidFill>
                  <a:srgbClr val="72ADF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i="true">
                <a:solidFill>
                  <a:srgbClr val="72ADF5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https://aclanthology.org/2020.coling-main.365.pdf</a:t>
            </a:r>
          </a:p>
          <a:p>
            <a:pPr algn="just" marL="496567" indent="-248284" lvl="1">
              <a:lnSpc>
                <a:spcPts val="3035"/>
              </a:lnSpc>
              <a:buAutoNum type="arabicPeriod" startAt="1"/>
            </a:pP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Kun Zhou et al. “</a:t>
            </a:r>
            <a:r>
              <a:rPr lang="en-US" b="true" sz="2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CRSLab: An Open-Source Toolkit for Building Con-versational Recommender System</a:t>
            </a: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”. In: Proceedings of the 59th Annual Meeting of the Association for Computational Linguistics and the 11th International Joint Conference on Natural Language Processing: System Demonstrations. Ed. by Heng Ji, Jong C. Park, and Rui Xia. Online: Association for Computational Linguistics, Aug. 2021, pp. 185–193. Access: </a:t>
            </a:r>
            <a:r>
              <a:rPr lang="en-US" sz="2299" i="true">
                <a:solidFill>
                  <a:srgbClr val="72ADF5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https://github.com/RUCAIBox/CRSLab</a:t>
            </a:r>
          </a:p>
          <a:p>
            <a:pPr algn="just" marL="496567" indent="-248284" lvl="1">
              <a:lnSpc>
                <a:spcPts val="3035"/>
              </a:lnSpc>
              <a:buAutoNum type="arabicPeriod" startAt="1"/>
            </a:pP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Wang-Cheng Kang and Julian McAuley. “</a:t>
            </a:r>
            <a:r>
              <a:rPr lang="en-US" b="true" sz="2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Self-Attentive Sequential Recommendation</a:t>
            </a: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”. In: 2018 IEEE International Conference on Data Mining (ICDM). Los Alamitos, CA, USA: IEEE Computer Society, Nov. 2018, pp. 197–206</a:t>
            </a:r>
          </a:p>
          <a:p>
            <a:pPr algn="just" marL="496567" indent="-248284" lvl="1">
              <a:lnSpc>
                <a:spcPts val="3035"/>
              </a:lnSpc>
              <a:buAutoNum type="arabicPeriod" startAt="1"/>
            </a:pP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Jacob Devlin, Ming-Wei Chang, Kenton Lee, and Kristina Toutanova. 2019. </a:t>
            </a:r>
            <a:r>
              <a:rPr lang="en-US" b="true" sz="2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BERT: pre-training of deep bidirectional transformers for language understanding.</a:t>
            </a: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 Proceedings of the 2019 Conference of the North American Chapter of the Association for Computational Linguistics: Human Language Technologies, NAACL-HLT 2019, Minneapolis, MN, USA, June 2-7, 2019, Volume 1 (Long and Short Papers), pages 4171–4186</a:t>
            </a:r>
          </a:p>
          <a:p>
            <a:pPr algn="just" marL="496567" indent="-248284" lvl="1">
              <a:lnSpc>
                <a:spcPts val="3035"/>
              </a:lnSpc>
              <a:buAutoNum type="arabicPeriod" startAt="1"/>
            </a:pP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Radford, A., Wu, J., Child, R., Luan, D., Amodei, D. &amp; Sutskever, I. (2019). </a:t>
            </a:r>
            <a:r>
              <a:rPr lang="en-US" b="true" sz="2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Language Models are Unsupervised Multitask Learners.</a:t>
            </a: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OpenAI, .</a:t>
            </a:r>
          </a:p>
          <a:p>
            <a:pPr algn="just" marL="496567" indent="-248284" lvl="1">
              <a:lnSpc>
                <a:spcPts val="3035"/>
              </a:lnSpc>
              <a:buAutoNum type="arabicPeriod" startAt="1"/>
            </a:pP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Lei, W., He, X., Miao, Y., Wu, Q., Hong, R., Kan, M. Y., &amp; Chua, T. S. (2020, January). </a:t>
            </a:r>
            <a:r>
              <a:rPr lang="en-US" b="true" sz="22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Estimation-action-reflection: Towards deep interaction between conversational and recommender systems.</a:t>
            </a:r>
            <a:r>
              <a:rPr lang="en-US" sz="2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 Proceedings of the 13th international conference on web search and data mining (pp. 304-312).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72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7764" y="-110329"/>
            <a:ext cx="9511764" cy="10507658"/>
            <a:chOff x="0" y="0"/>
            <a:chExt cx="2505156" cy="276744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05156" cy="2767449"/>
            </a:xfrm>
            <a:custGeom>
              <a:avLst/>
              <a:gdLst/>
              <a:ahLst/>
              <a:cxnLst/>
              <a:rect r="r" b="b" t="t" l="l"/>
              <a:pathLst>
                <a:path h="2767449" w="2505156">
                  <a:moveTo>
                    <a:pt x="0" y="0"/>
                  </a:moveTo>
                  <a:lnTo>
                    <a:pt x="2505156" y="0"/>
                  </a:lnTo>
                  <a:lnTo>
                    <a:pt x="2505156" y="2767449"/>
                  </a:lnTo>
                  <a:lnTo>
                    <a:pt x="0" y="2767449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05156" cy="28055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584685"/>
            <a:ext cx="7947263" cy="420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THANKS</a:t>
            </a:r>
          </a:p>
          <a:p>
            <a:pPr algn="l">
              <a:lnSpc>
                <a:spcPts val="10999"/>
              </a:lnSpc>
            </a:pPr>
            <a:r>
              <a:rPr lang="en-US" sz="99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FOR WATCHING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73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60134" y="5133975"/>
            <a:ext cx="14567732" cy="155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INTRODUCTION TO </a:t>
            </a:r>
          </a:p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CONVERSATIONAL RECOMMENDER SYSTEM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101016" y="2588950"/>
            <a:ext cx="2085968" cy="208596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2612" y="3235136"/>
            <a:ext cx="9568654" cy="5412270"/>
          </a:xfrm>
          <a:custGeom>
            <a:avLst/>
            <a:gdLst/>
            <a:ahLst/>
            <a:cxnLst/>
            <a:rect r="r" b="b" t="t" l="l"/>
            <a:pathLst>
              <a:path h="5412270" w="9568654">
                <a:moveTo>
                  <a:pt x="0" y="0"/>
                </a:moveTo>
                <a:lnTo>
                  <a:pt x="9568654" y="0"/>
                </a:lnTo>
                <a:lnTo>
                  <a:pt x="9568654" y="5412270"/>
                </a:lnTo>
                <a:lnTo>
                  <a:pt x="0" y="5412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2612" y="513776"/>
            <a:ext cx="16942775" cy="1381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b="true" sz="450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INTRODUCTION TO 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b="true" sz="450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CONVERSATIONAL RECOMMENDER SYSTEM (CRS)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41266" y="3235136"/>
            <a:ext cx="2344641" cy="2240254"/>
            <a:chOff x="0" y="0"/>
            <a:chExt cx="905350" cy="8650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05350" cy="865042"/>
            </a:xfrm>
            <a:custGeom>
              <a:avLst/>
              <a:gdLst/>
              <a:ahLst/>
              <a:cxnLst/>
              <a:rect r="r" b="b" t="t" l="l"/>
              <a:pathLst>
                <a:path h="865042" w="905350">
                  <a:moveTo>
                    <a:pt x="452675" y="0"/>
                  </a:moveTo>
                  <a:cubicBezTo>
                    <a:pt x="202670" y="0"/>
                    <a:pt x="0" y="193646"/>
                    <a:pt x="0" y="432521"/>
                  </a:cubicBezTo>
                  <a:cubicBezTo>
                    <a:pt x="0" y="671396"/>
                    <a:pt x="202670" y="865042"/>
                    <a:pt x="452675" y="865042"/>
                  </a:cubicBezTo>
                  <a:cubicBezTo>
                    <a:pt x="702681" y="865042"/>
                    <a:pt x="905350" y="671396"/>
                    <a:pt x="905350" y="432521"/>
                  </a:cubicBezTo>
                  <a:cubicBezTo>
                    <a:pt x="905350" y="193646"/>
                    <a:pt x="702681" y="0"/>
                    <a:pt x="452675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84877" y="42998"/>
              <a:ext cx="735597" cy="740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096369" y="3957489"/>
            <a:ext cx="6519019" cy="3746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4"/>
              </a:lnSpc>
            </a:pPr>
            <a:r>
              <a:rPr lang="en-US" sz="3076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 Conversational Recommender System (CRS) is an interactive system designed to provide </a:t>
            </a:r>
            <a:r>
              <a:rPr lang="en-US" b="true" sz="3076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personalized recommendations</a:t>
            </a:r>
            <a:r>
              <a:rPr lang="en-US" sz="3076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to users through </a:t>
            </a:r>
            <a:r>
              <a:rPr lang="en-US" b="true" sz="3076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natural language conversations</a:t>
            </a:r>
            <a:r>
              <a:rPr lang="en-US" sz="3076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77440" y="2360889"/>
            <a:ext cx="2085968" cy="208596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72612" y="513776"/>
            <a:ext cx="16942775" cy="695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b="true" sz="450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PROMINENT RESEARCH DIRECTION IN CRS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53095" y="3967954"/>
            <a:ext cx="6854923" cy="3244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b="true" sz="320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Elicits preferences</a:t>
            </a: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on item features via structured questions to filter recommendations</a:t>
            </a:r>
          </a:p>
          <a:p>
            <a:pPr algn="ctr">
              <a:lnSpc>
                <a:spcPts val="5216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(</a:t>
            </a: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</a:t>
            </a: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.g., "G</a:t>
            </a: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</a:t>
            </a: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re: </a:t>
            </a: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</a:t>
            </a: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</a:t>
            </a: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tion</a:t>
            </a: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or comedy?")</a:t>
            </a:r>
          </a:p>
          <a:p>
            <a:pPr algn="ctr">
              <a:lnSpc>
                <a:spcPts val="5216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10205947" y="2360889"/>
            <a:ext cx="2085968" cy="2085968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FE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786067" y="3967954"/>
            <a:ext cx="7148838" cy="3244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Uses end-to-end models to generate </a:t>
            </a:r>
            <a:r>
              <a:rPr lang="en-US" b="true" sz="320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natural dialogue</a:t>
            </a: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and recommendations based on conversation context.</a:t>
            </a:r>
          </a:p>
          <a:p>
            <a:pPr algn="ctr">
              <a:lnSpc>
                <a:spcPts val="5216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(e.g. recommend, chit chat,..)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36614" y="3122889"/>
            <a:ext cx="5487885" cy="55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ATTRIBUTE-BASED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826484" y="3122889"/>
            <a:ext cx="5487885" cy="55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GENERATION-BASED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42190" y="5133975"/>
            <a:ext cx="14003620" cy="1647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</a:pPr>
            <a:r>
              <a:rPr lang="en-US" sz="50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METHODOLOGY: </a:t>
            </a:r>
          </a:p>
          <a:p>
            <a:pPr algn="ctr">
              <a:lnSpc>
                <a:spcPts val="6839"/>
              </a:lnSpc>
              <a:spcBef>
                <a:spcPct val="0"/>
              </a:spcBef>
            </a:pPr>
            <a:r>
              <a:rPr lang="en-US" b="true" sz="56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TGREDIAL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101016" y="2588950"/>
            <a:ext cx="2085968" cy="208596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FE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b="true" sz="5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2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3271" y="248141"/>
            <a:ext cx="1561119" cy="1561119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F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32693" y="2592177"/>
            <a:ext cx="13422614" cy="6040176"/>
          </a:xfrm>
          <a:custGeom>
            <a:avLst/>
            <a:gdLst/>
            <a:ahLst/>
            <a:cxnLst/>
            <a:rect r="r" b="b" t="t" l="l"/>
            <a:pathLst>
              <a:path h="6040176" w="13422614">
                <a:moveTo>
                  <a:pt x="0" y="0"/>
                </a:moveTo>
                <a:lnTo>
                  <a:pt x="13422614" y="0"/>
                </a:lnTo>
                <a:lnTo>
                  <a:pt x="13422614" y="6040176"/>
                </a:lnTo>
                <a:lnTo>
                  <a:pt x="0" y="604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63141" y="725259"/>
            <a:ext cx="11561718" cy="1866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</a:pPr>
            <a:r>
              <a:rPr lang="en-US" b="true" sz="50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TGREDIAL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TOWARDS TOPIC-GUIDED </a:t>
            </a:r>
          </a:p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CONVERSATIONAL RECOMMENDER SYSTEM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856153" y="8707417"/>
            <a:ext cx="10575695" cy="996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Figure 3.1. An illustrative example for TGReDial dataset. Src: https://aclanthology.org/2020.coling-main.365/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56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3271" y="248141"/>
            <a:ext cx="1561119" cy="1561119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F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363141" y="725259"/>
            <a:ext cx="11561718" cy="1866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</a:pPr>
            <a:r>
              <a:rPr lang="en-US" b="true" sz="50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TGREDIAL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TOWARDS TOPIC-GUIDED </a:t>
            </a:r>
          </a:p>
          <a:p>
            <a:pPr algn="ctr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CONVERSATIONAL RECOMMENDER SYSTEM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750954" y="3447538"/>
            <a:ext cx="5851871" cy="4580803"/>
            <a:chOff x="0" y="0"/>
            <a:chExt cx="812800" cy="6362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36254"/>
            </a:xfrm>
            <a:custGeom>
              <a:avLst/>
              <a:gdLst/>
              <a:ahLst/>
              <a:cxnLst/>
              <a:rect r="r" b="b" t="t" l="l"/>
              <a:pathLst>
                <a:path h="636254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509254"/>
                  </a:lnTo>
                  <a:cubicBezTo>
                    <a:pt x="812800" y="579394"/>
                    <a:pt x="755940" y="636254"/>
                    <a:pt x="685800" y="636254"/>
                  </a:cubicBezTo>
                  <a:lnTo>
                    <a:pt x="127000" y="636254"/>
                  </a:lnTo>
                  <a:cubicBezTo>
                    <a:pt x="93318" y="636254"/>
                    <a:pt x="61015" y="622874"/>
                    <a:pt x="37197" y="599057"/>
                  </a:cubicBezTo>
                  <a:cubicBezTo>
                    <a:pt x="13380" y="575239"/>
                    <a:pt x="0" y="542936"/>
                    <a:pt x="0" y="509254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52425"/>
              <a:ext cx="812800" cy="9886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551"/>
                </a:lnSpc>
              </a:pPr>
              <a:r>
                <a:rPr lang="en-US" sz="3199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Generation-based</a:t>
              </a:r>
            </a:p>
            <a:p>
              <a:pPr algn="ctr">
                <a:lnSpc>
                  <a:spcPts val="5951"/>
                </a:lnSpc>
              </a:pPr>
              <a:r>
                <a:rPr lang="en-US" sz="3199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Modular approach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861713" y="3447538"/>
            <a:ext cx="5675334" cy="4580803"/>
            <a:chOff x="0" y="0"/>
            <a:chExt cx="812800" cy="6560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656045"/>
            </a:xfrm>
            <a:custGeom>
              <a:avLst/>
              <a:gdLst/>
              <a:ahLst/>
              <a:cxnLst/>
              <a:rect r="r" b="b" t="t" l="l"/>
              <a:pathLst>
                <a:path h="656045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529045"/>
                  </a:lnTo>
                  <a:cubicBezTo>
                    <a:pt x="812800" y="599185"/>
                    <a:pt x="755940" y="656045"/>
                    <a:pt x="685800" y="656045"/>
                  </a:cubicBezTo>
                  <a:lnTo>
                    <a:pt x="127000" y="656045"/>
                  </a:lnTo>
                  <a:cubicBezTo>
                    <a:pt x="93318" y="656045"/>
                    <a:pt x="61015" y="642665"/>
                    <a:pt x="37197" y="618848"/>
                  </a:cubicBezTo>
                  <a:cubicBezTo>
                    <a:pt x="13380" y="595031"/>
                    <a:pt x="0" y="562728"/>
                    <a:pt x="0" y="529045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E9F6F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00025"/>
              <a:ext cx="812800" cy="8560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951"/>
                </a:lnSpc>
              </a:pPr>
              <a:r>
                <a:rPr lang="en-US" sz="3199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Topic annotations</a:t>
              </a:r>
            </a:p>
            <a:p>
              <a:pPr algn="ctr">
                <a:lnSpc>
                  <a:spcPts val="5951"/>
                </a:lnSpc>
              </a:pPr>
              <a:r>
                <a:rPr lang="en-US" sz="3199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Real user association</a:t>
              </a:r>
            </a:p>
            <a:p>
              <a:pPr algn="ctr">
                <a:lnSpc>
                  <a:spcPts val="5951"/>
                </a:lnSpc>
              </a:pPr>
              <a:r>
                <a:rPr lang="en-US" sz="3199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User history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57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3271" y="248141"/>
            <a:ext cx="1561119" cy="1561119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F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826459" y="2928029"/>
            <a:ext cx="665256" cy="2461044"/>
            <a:chOff x="0" y="0"/>
            <a:chExt cx="175212" cy="6481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5212" cy="648176"/>
            </a:xfrm>
            <a:custGeom>
              <a:avLst/>
              <a:gdLst/>
              <a:ahLst/>
              <a:cxnLst/>
              <a:rect r="r" b="b" t="t" l="l"/>
              <a:pathLst>
                <a:path h="648176" w="175212">
                  <a:moveTo>
                    <a:pt x="0" y="0"/>
                  </a:moveTo>
                  <a:lnTo>
                    <a:pt x="175212" y="0"/>
                  </a:lnTo>
                  <a:lnTo>
                    <a:pt x="175212" y="648176"/>
                  </a:lnTo>
                  <a:lnTo>
                    <a:pt x="0" y="648176"/>
                  </a:lnTo>
                  <a:close/>
                </a:path>
              </a:pathLst>
            </a:custGeom>
            <a:solidFill>
              <a:srgbClr val="F998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75212" cy="686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363141" y="725259"/>
            <a:ext cx="11561718" cy="1428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</a:pPr>
            <a:r>
              <a:rPr lang="en-US" b="true" sz="50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TGREDIAL</a:t>
            </a:r>
          </a:p>
          <a:p>
            <a:pPr algn="ctr">
              <a:lnSpc>
                <a:spcPts val="516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BENCHMARK SOLUTION: RECOMMENDER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826459" y="6447271"/>
            <a:ext cx="665256" cy="2461044"/>
            <a:chOff x="0" y="0"/>
            <a:chExt cx="175212" cy="64817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5212" cy="648176"/>
            </a:xfrm>
            <a:custGeom>
              <a:avLst/>
              <a:gdLst/>
              <a:ahLst/>
              <a:cxnLst/>
              <a:rect r="r" b="b" t="t" l="l"/>
              <a:pathLst>
                <a:path h="648176" w="175212">
                  <a:moveTo>
                    <a:pt x="0" y="0"/>
                  </a:moveTo>
                  <a:lnTo>
                    <a:pt x="175212" y="0"/>
                  </a:lnTo>
                  <a:lnTo>
                    <a:pt x="175212" y="648176"/>
                  </a:lnTo>
                  <a:lnTo>
                    <a:pt x="0" y="648176"/>
                  </a:lnTo>
                  <a:close/>
                </a:path>
              </a:pathLst>
            </a:custGeom>
            <a:solidFill>
              <a:srgbClr val="BDDD9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75212" cy="686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719123" y="3940503"/>
            <a:ext cx="219693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BERT[4]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19123" y="7439673"/>
            <a:ext cx="245846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SASREC[3]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291747" y="2718217"/>
            <a:ext cx="2776098" cy="2920824"/>
            <a:chOff x="0" y="0"/>
            <a:chExt cx="774441" cy="81481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74441" cy="814814"/>
            </a:xfrm>
            <a:custGeom>
              <a:avLst/>
              <a:gdLst/>
              <a:ahLst/>
              <a:cxnLst/>
              <a:rect r="r" b="b" t="t" l="l"/>
              <a:pathLst>
                <a:path h="814814" w="774441">
                  <a:moveTo>
                    <a:pt x="133291" y="0"/>
                  </a:moveTo>
                  <a:lnTo>
                    <a:pt x="641150" y="0"/>
                  </a:lnTo>
                  <a:cubicBezTo>
                    <a:pt x="676501" y="0"/>
                    <a:pt x="710404" y="14043"/>
                    <a:pt x="735401" y="39040"/>
                  </a:cubicBezTo>
                  <a:cubicBezTo>
                    <a:pt x="760398" y="64037"/>
                    <a:pt x="774441" y="97940"/>
                    <a:pt x="774441" y="133291"/>
                  </a:cubicBezTo>
                  <a:lnTo>
                    <a:pt x="774441" y="681524"/>
                  </a:lnTo>
                  <a:cubicBezTo>
                    <a:pt x="774441" y="755138"/>
                    <a:pt x="714764" y="814814"/>
                    <a:pt x="641150" y="814814"/>
                  </a:cubicBezTo>
                  <a:lnTo>
                    <a:pt x="133291" y="814814"/>
                  </a:lnTo>
                  <a:cubicBezTo>
                    <a:pt x="97940" y="814814"/>
                    <a:pt x="64037" y="800771"/>
                    <a:pt x="39040" y="775774"/>
                  </a:cubicBezTo>
                  <a:cubicBezTo>
                    <a:pt x="14043" y="750778"/>
                    <a:pt x="0" y="716875"/>
                    <a:pt x="0" y="681524"/>
                  </a:cubicBezTo>
                  <a:lnTo>
                    <a:pt x="0" y="133291"/>
                  </a:lnTo>
                  <a:cubicBezTo>
                    <a:pt x="0" y="97940"/>
                    <a:pt x="14043" y="64037"/>
                    <a:pt x="39040" y="39040"/>
                  </a:cubicBezTo>
                  <a:cubicBezTo>
                    <a:pt x="64037" y="14043"/>
                    <a:pt x="97940" y="0"/>
                    <a:pt x="133291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774441" cy="852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436767" y="3142963"/>
            <a:ext cx="2486058" cy="1940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2"/>
              </a:lnSpc>
            </a:pPr>
            <a:r>
              <a:rPr lang="en-US" sz="211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User 100:</a:t>
            </a:r>
          </a:p>
          <a:p>
            <a:pPr algn="ctr">
              <a:lnSpc>
                <a:spcPts val="4104"/>
              </a:lnSpc>
            </a:pPr>
            <a:r>
              <a:rPr lang="en-US" sz="251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“Any movie about childhood?”</a:t>
            </a:r>
          </a:p>
        </p:txBody>
      </p:sp>
      <p:sp>
        <p:nvSpPr>
          <p:cNvPr name="AutoShape 18" id="18"/>
          <p:cNvSpPr/>
          <p:nvPr/>
        </p:nvSpPr>
        <p:spPr>
          <a:xfrm>
            <a:off x="4067845" y="4178628"/>
            <a:ext cx="65127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9" id="19"/>
          <p:cNvSpPr/>
          <p:nvPr/>
        </p:nvSpPr>
        <p:spPr>
          <a:xfrm flipV="true">
            <a:off x="6916058" y="4158551"/>
            <a:ext cx="910401" cy="2007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20" id="20"/>
          <p:cNvGrpSpPr/>
          <p:nvPr/>
        </p:nvGrpSpPr>
        <p:grpSpPr>
          <a:xfrm rot="0">
            <a:off x="1291747" y="6157981"/>
            <a:ext cx="2776098" cy="3039624"/>
            <a:chOff x="0" y="0"/>
            <a:chExt cx="3391793" cy="371376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391793" cy="3713765"/>
            </a:xfrm>
            <a:custGeom>
              <a:avLst/>
              <a:gdLst/>
              <a:ahLst/>
              <a:cxnLst/>
              <a:rect r="r" b="b" t="t" l="l"/>
              <a:pathLst>
                <a:path h="3713765" w="3391793">
                  <a:moveTo>
                    <a:pt x="72508" y="0"/>
                  </a:moveTo>
                  <a:lnTo>
                    <a:pt x="3319285" y="0"/>
                  </a:lnTo>
                  <a:cubicBezTo>
                    <a:pt x="3338516" y="0"/>
                    <a:pt x="3356958" y="7639"/>
                    <a:pt x="3370556" y="21237"/>
                  </a:cubicBezTo>
                  <a:cubicBezTo>
                    <a:pt x="3384154" y="34835"/>
                    <a:pt x="3391793" y="53278"/>
                    <a:pt x="3391793" y="72508"/>
                  </a:cubicBezTo>
                  <a:lnTo>
                    <a:pt x="3391793" y="3641256"/>
                  </a:lnTo>
                  <a:cubicBezTo>
                    <a:pt x="3391793" y="3660487"/>
                    <a:pt x="3384154" y="3678930"/>
                    <a:pt x="3370556" y="3692528"/>
                  </a:cubicBezTo>
                  <a:cubicBezTo>
                    <a:pt x="3356958" y="3706126"/>
                    <a:pt x="3338516" y="3713765"/>
                    <a:pt x="3319285" y="3713765"/>
                  </a:cubicBezTo>
                  <a:lnTo>
                    <a:pt x="72508" y="3713765"/>
                  </a:lnTo>
                  <a:cubicBezTo>
                    <a:pt x="32463" y="3713765"/>
                    <a:pt x="0" y="3681302"/>
                    <a:pt x="0" y="3641256"/>
                  </a:cubicBezTo>
                  <a:lnTo>
                    <a:pt x="0" y="72508"/>
                  </a:lnTo>
                  <a:cubicBezTo>
                    <a:pt x="0" y="53278"/>
                    <a:pt x="7639" y="34835"/>
                    <a:pt x="21237" y="21237"/>
                  </a:cubicBezTo>
                  <a:cubicBezTo>
                    <a:pt x="34835" y="7639"/>
                    <a:pt x="53278" y="0"/>
                    <a:pt x="72508" y="0"/>
                  </a:cubicBezTo>
                  <a:close/>
                </a:path>
              </a:pathLst>
            </a:custGeom>
            <a:solidFill>
              <a:srgbClr val="EEFFE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391793" cy="3751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291747" y="6186554"/>
            <a:ext cx="2901640" cy="264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185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User 100 </a:t>
            </a:r>
          </a:p>
          <a:p>
            <a:pPr algn="ctr">
              <a:lnSpc>
                <a:spcPts val="3668"/>
              </a:lnSpc>
            </a:pPr>
            <a:r>
              <a:rPr lang="en-US" sz="225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interaction history:</a:t>
            </a:r>
          </a:p>
          <a:p>
            <a:pPr algn="ctr">
              <a:lnSpc>
                <a:spcPts val="3613"/>
              </a:lnSpc>
            </a:pPr>
            <a:r>
              <a:rPr lang="en-US" sz="221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Movie 1</a:t>
            </a:r>
          </a:p>
          <a:p>
            <a:pPr algn="ctr">
              <a:lnSpc>
                <a:spcPts val="3613"/>
              </a:lnSpc>
            </a:pPr>
            <a:r>
              <a:rPr lang="en-US" sz="221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Movie 2</a:t>
            </a:r>
          </a:p>
          <a:p>
            <a:pPr algn="ctr">
              <a:lnSpc>
                <a:spcPts val="3613"/>
              </a:lnSpc>
            </a:pPr>
            <a:r>
              <a:rPr lang="en-US" sz="221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...</a:t>
            </a:r>
          </a:p>
          <a:p>
            <a:pPr algn="ctr">
              <a:lnSpc>
                <a:spcPts val="3613"/>
              </a:lnSpc>
            </a:pPr>
            <a:r>
              <a:rPr lang="en-US" sz="221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Movie 10</a:t>
            </a:r>
          </a:p>
        </p:txBody>
      </p:sp>
      <p:sp>
        <p:nvSpPr>
          <p:cNvPr name="AutoShape 24" id="24"/>
          <p:cNvSpPr/>
          <p:nvPr/>
        </p:nvSpPr>
        <p:spPr>
          <a:xfrm>
            <a:off x="4067845" y="7677793"/>
            <a:ext cx="651279" cy="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5" id="25"/>
          <p:cNvSpPr/>
          <p:nvPr/>
        </p:nvSpPr>
        <p:spPr>
          <a:xfrm flipV="true">
            <a:off x="7177587" y="7677793"/>
            <a:ext cx="648871" cy="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6" id="26"/>
          <p:cNvSpPr txBox="true"/>
          <p:nvPr/>
        </p:nvSpPr>
        <p:spPr>
          <a:xfrm rot="0">
            <a:off x="6916058" y="5462262"/>
            <a:ext cx="2486058" cy="408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2"/>
              </a:lnSpc>
            </a:pPr>
            <a:r>
              <a:rPr lang="en-US" sz="211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v1 - context emb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916058" y="8950649"/>
            <a:ext cx="2486058" cy="408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2"/>
              </a:lnSpc>
            </a:pPr>
            <a:r>
              <a:rPr lang="en-US" sz="211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v2 - inter emb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607410" y="5600054"/>
            <a:ext cx="1459645" cy="531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8"/>
              </a:lnSpc>
              <a:spcBef>
                <a:spcPct val="0"/>
              </a:spcBef>
            </a:pPr>
            <a:r>
              <a:rPr lang="en-US" sz="3423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MLP</a:t>
            </a:r>
          </a:p>
        </p:txBody>
      </p:sp>
      <p:sp>
        <p:nvSpPr>
          <p:cNvPr name="AutoShape 29" id="29"/>
          <p:cNvSpPr/>
          <p:nvPr/>
        </p:nvSpPr>
        <p:spPr>
          <a:xfrm>
            <a:off x="8491715" y="4158551"/>
            <a:ext cx="1564286" cy="145102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0" id="30"/>
          <p:cNvSpPr/>
          <p:nvPr/>
        </p:nvSpPr>
        <p:spPr>
          <a:xfrm flipV="true">
            <a:off x="8491715" y="6131319"/>
            <a:ext cx="1405051" cy="154647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1" id="31"/>
          <p:cNvGrpSpPr/>
          <p:nvPr/>
        </p:nvGrpSpPr>
        <p:grpSpPr>
          <a:xfrm rot="0">
            <a:off x="12214978" y="4604838"/>
            <a:ext cx="665256" cy="2461044"/>
            <a:chOff x="0" y="0"/>
            <a:chExt cx="175212" cy="64817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75212" cy="648176"/>
            </a:xfrm>
            <a:custGeom>
              <a:avLst/>
              <a:gdLst/>
              <a:ahLst/>
              <a:cxnLst/>
              <a:rect r="r" b="b" t="t" l="l"/>
              <a:pathLst>
                <a:path h="648176" w="175212">
                  <a:moveTo>
                    <a:pt x="0" y="0"/>
                  </a:moveTo>
                  <a:lnTo>
                    <a:pt x="175212" y="0"/>
                  </a:lnTo>
                  <a:lnTo>
                    <a:pt x="175212" y="648176"/>
                  </a:lnTo>
                  <a:lnTo>
                    <a:pt x="0" y="648176"/>
                  </a:lnTo>
                  <a:close/>
                </a:path>
              </a:pathLst>
            </a:custGeom>
            <a:solidFill>
              <a:srgbClr val="F6DEAB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75212" cy="686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34" id="34"/>
          <p:cNvSpPr/>
          <p:nvPr/>
        </p:nvSpPr>
        <p:spPr>
          <a:xfrm flipV="true">
            <a:off x="11067054" y="5835360"/>
            <a:ext cx="1147924" cy="3508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5" id="35"/>
          <p:cNvSpPr txBox="true"/>
          <p:nvPr/>
        </p:nvSpPr>
        <p:spPr>
          <a:xfrm rot="0">
            <a:off x="11304577" y="7229256"/>
            <a:ext cx="2486058" cy="727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11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 - user representation</a:t>
            </a:r>
          </a:p>
        </p:txBody>
      </p:sp>
      <p:sp>
        <p:nvSpPr>
          <p:cNvPr name="AutoShape 36" id="36"/>
          <p:cNvSpPr/>
          <p:nvPr/>
        </p:nvSpPr>
        <p:spPr>
          <a:xfrm flipV="true">
            <a:off x="12880235" y="5835017"/>
            <a:ext cx="1130969" cy="34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7" id="37"/>
          <p:cNvSpPr txBox="true"/>
          <p:nvPr/>
        </p:nvSpPr>
        <p:spPr>
          <a:xfrm rot="0">
            <a:off x="14011204" y="5175138"/>
            <a:ext cx="3139240" cy="1272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5"/>
              </a:lnSpc>
            </a:pPr>
            <a:r>
              <a:rPr lang="en-US" sz="2418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Similarity scoring and ranking with movie embeddings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7259300" y="9191625"/>
            <a:ext cx="152400" cy="21907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DAGVt1gF0pE</dc:identifier>
  <dcterms:modified xsi:type="dcterms:W3CDTF">2011-08-01T06:04:30Z</dcterms:modified>
  <cp:revision>1</cp:revision>
  <dc:title>Đồ án đa ngành</dc:title>
</cp:coreProperties>
</file>